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sldIdLst>
    <p:sldId id="256" r:id="rId2"/>
    <p:sldId id="257" r:id="rId3"/>
    <p:sldId id="258" r:id="rId4"/>
    <p:sldId id="259" r:id="rId5"/>
    <p:sldId id="262" r:id="rId6"/>
    <p:sldId id="264" r:id="rId7"/>
    <p:sldId id="263" r:id="rId8"/>
    <p:sldId id="260" r:id="rId9"/>
    <p:sldId id="261" r:id="rId10"/>
    <p:sldId id="265" r:id="rId1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7" d="100"/>
          <a:sy n="87" d="100"/>
        </p:scale>
        <p:origin x="-1464" y="-84"/>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12A84F06-F74C-4957-BACD-56055FDC33C4}" type="datetimeFigureOut">
              <a:rPr lang="en-US" smtClean="0"/>
              <a:t>11/1/2012</a:t>
            </a:fld>
            <a:endParaRPr lang="en-US"/>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US"/>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9E6F2E7E-6C87-47A9-BE07-48CA0F9BEF31}"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12A84F06-F74C-4957-BACD-56055FDC33C4}" type="datetimeFigureOut">
              <a:rPr lang="en-US" smtClean="0"/>
              <a:t>11/1/2012</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9E6F2E7E-6C87-47A9-BE07-48CA0F9BEF31}"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12A84F06-F74C-4957-BACD-56055FDC33C4}" type="datetimeFigureOut">
              <a:rPr lang="en-US" smtClean="0"/>
              <a:t>11/1/2012</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9E6F2E7E-6C87-47A9-BE07-48CA0F9BEF31}"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12A84F06-F74C-4957-BACD-56055FDC33C4}" type="datetimeFigureOut">
              <a:rPr lang="en-US" smtClean="0"/>
              <a:t>11/1/2012</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9E6F2E7E-6C87-47A9-BE07-48CA0F9BEF31}" type="slidenum">
              <a:rPr lang="en-US" smtClean="0"/>
              <a:t>‹#›</a:t>
            </a:fld>
            <a:endParaRPr lang="en-US"/>
          </a:p>
        </p:txBody>
      </p:sp>
      <p:sp>
        <p:nvSpPr>
          <p:cNvPr id="7" name="Title 6"/>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12A84F06-F74C-4957-BACD-56055FDC33C4}" type="datetimeFigureOut">
              <a:rPr lang="en-US" smtClean="0"/>
              <a:t>11/1/2012</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9E6F2E7E-6C87-47A9-BE07-48CA0F9BEF31}" type="slidenum">
              <a:rPr lang="en-US" smtClean="0"/>
              <a:t>‹#›</a:t>
            </a:fld>
            <a:endParaRPr lang="en-US"/>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12A84F06-F74C-4957-BACD-56055FDC33C4}" type="datetimeFigureOut">
              <a:rPr lang="en-US" smtClean="0"/>
              <a:t>11/1/2012</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9E6F2E7E-6C87-47A9-BE07-48CA0F9BEF31}" type="slidenum">
              <a:rPr lang="en-US" smtClean="0"/>
              <a:t>‹#›</a:t>
            </a:fld>
            <a:endParaRPr lang="en-US"/>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12A84F06-F74C-4957-BACD-56055FDC33C4}" type="datetimeFigureOut">
              <a:rPr lang="en-US" smtClean="0"/>
              <a:t>11/1/2012</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9E6F2E7E-6C87-47A9-BE07-48CA0F9BEF31}"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fld id="{12A84F06-F74C-4957-BACD-56055FDC33C4}" type="datetimeFigureOut">
              <a:rPr lang="en-US" smtClean="0"/>
              <a:t>11/1/2012</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9E6F2E7E-6C87-47A9-BE07-48CA0F9BEF31}" type="slidenum">
              <a:rPr lang="en-US" smtClean="0"/>
              <a:t>‹#›</a:t>
            </a:fld>
            <a:endParaRPr lang="en-US"/>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12A84F06-F74C-4957-BACD-56055FDC33C4}" type="datetimeFigureOut">
              <a:rPr lang="en-US" smtClean="0"/>
              <a:t>11/1/2012</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9E6F2E7E-6C87-47A9-BE07-48CA0F9BEF31}"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extLst/>
          </a:lstStyle>
          <a:p>
            <a:fld id="{12A84F06-F74C-4957-BACD-56055FDC33C4}" type="datetimeFigureOut">
              <a:rPr lang="en-US" smtClean="0"/>
              <a:t>11/1/2012</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9E6F2E7E-6C87-47A9-BE07-48CA0F9BEF31}"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12A84F06-F74C-4957-BACD-56055FDC33C4}" type="datetimeFigureOut">
              <a:rPr lang="en-US" smtClean="0"/>
              <a:t>11/1/2012</a:t>
            </a:fld>
            <a:endParaRPr lang="en-US"/>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9E6F2E7E-6C87-47A9-BE07-48CA0F9BEF31}" type="slidenum">
              <a:rPr lang="en-US" smtClean="0"/>
              <a:t>‹#›</a:t>
            </a:fld>
            <a:endParaRPr lang="en-US"/>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reeform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reeform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12A84F06-F74C-4957-BACD-56055FDC33C4}" type="datetimeFigureOut">
              <a:rPr lang="en-US" smtClean="0"/>
              <a:t>11/1/2012</a:t>
            </a:fld>
            <a:endParaRPr lang="en-US"/>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US"/>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9E6F2E7E-6C87-47A9-BE07-48CA0F9BEF31}"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Humanistic Theory</a:t>
            </a:r>
            <a:endParaRPr lang="en-US" dirty="0"/>
          </a:p>
        </p:txBody>
      </p:sp>
      <p:sp>
        <p:nvSpPr>
          <p:cNvPr id="3" name="Subtitle 2"/>
          <p:cNvSpPr>
            <a:spLocks noGrp="1"/>
          </p:cNvSpPr>
          <p:nvPr>
            <p:ph type="subTitle" idx="1"/>
          </p:nvPr>
        </p:nvSpPr>
        <p:spPr/>
        <p:txBody>
          <a:bodyPr>
            <a:normAutofit fontScale="92500" lnSpcReduction="20000"/>
          </a:bodyPr>
          <a:lstStyle/>
          <a:p>
            <a:r>
              <a:rPr lang="en-US" dirty="0" smtClean="0"/>
              <a:t>Cooper, Carson</a:t>
            </a:r>
          </a:p>
          <a:p>
            <a:r>
              <a:rPr lang="en-US" dirty="0" smtClean="0"/>
              <a:t>Dent, </a:t>
            </a:r>
            <a:r>
              <a:rPr lang="en-US" dirty="0" err="1" smtClean="0"/>
              <a:t>Chassidy</a:t>
            </a:r>
            <a:endParaRPr lang="en-US" dirty="0" smtClean="0"/>
          </a:p>
          <a:p>
            <a:r>
              <a:rPr lang="en-US" dirty="0" smtClean="0"/>
              <a:t>Pincock, Bryan</a:t>
            </a:r>
            <a:endParaRPr lang="en-US" dirty="0"/>
          </a:p>
        </p:txBody>
      </p:sp>
    </p:spTree>
    <p:extLst>
      <p:ext uri="{BB962C8B-B14F-4D97-AF65-F5344CB8AC3E}">
        <p14:creationId xmlns:p14="http://schemas.microsoft.com/office/powerpoint/2010/main" val="387642929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Who is one of the main theorists behind humanistic psychology?</a:t>
            </a:r>
          </a:p>
          <a:p>
            <a:endParaRPr lang="en-US" dirty="0"/>
          </a:p>
          <a:p>
            <a:pPr lvl="1"/>
            <a:r>
              <a:rPr lang="en-US" dirty="0" smtClean="0"/>
              <a:t>Abraham Maslow or Carl Rogers</a:t>
            </a:r>
            <a:endParaRPr lang="en-US" dirty="0"/>
          </a:p>
        </p:txBody>
      </p:sp>
      <p:sp>
        <p:nvSpPr>
          <p:cNvPr id="3" name="Title 2"/>
          <p:cNvSpPr>
            <a:spLocks noGrp="1"/>
          </p:cNvSpPr>
          <p:nvPr>
            <p:ph type="title"/>
          </p:nvPr>
        </p:nvSpPr>
        <p:spPr/>
        <p:txBody>
          <a:bodyPr/>
          <a:lstStyle/>
          <a:p>
            <a:r>
              <a:rPr lang="en-US" dirty="0" smtClean="0"/>
              <a:t>Question</a:t>
            </a:r>
            <a:endParaRPr lang="en-US" dirty="0"/>
          </a:p>
        </p:txBody>
      </p:sp>
    </p:spTree>
    <p:extLst>
      <p:ext uri="{BB962C8B-B14F-4D97-AF65-F5344CB8AC3E}">
        <p14:creationId xmlns:p14="http://schemas.microsoft.com/office/powerpoint/2010/main" val="287322495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sz="3000" b="1" dirty="0">
                <a:latin typeface="Times New Roman" pitchFamily="18" charset="0"/>
                <a:cs typeface="Times New Roman" pitchFamily="18" charset="0"/>
              </a:rPr>
              <a:t>Self-actualizing tendency</a:t>
            </a:r>
            <a:r>
              <a:rPr lang="en-US" sz="3000" dirty="0">
                <a:latin typeface="Times New Roman" pitchFamily="18" charset="0"/>
                <a:cs typeface="Times New Roman" pitchFamily="18" charset="0"/>
              </a:rPr>
              <a:t>: The </a:t>
            </a:r>
            <a:r>
              <a:rPr lang="en-US" sz="3000" dirty="0" smtClean="0">
                <a:latin typeface="Times New Roman" pitchFamily="18" charset="0"/>
                <a:cs typeface="Times New Roman" pitchFamily="18" charset="0"/>
              </a:rPr>
              <a:t>human motive </a:t>
            </a:r>
            <a:r>
              <a:rPr lang="en-US" sz="3000" dirty="0">
                <a:latin typeface="Times New Roman" pitchFamily="18" charset="0"/>
                <a:cs typeface="Times New Roman" pitchFamily="18" charset="0"/>
              </a:rPr>
              <a:t>toward realizing our inner potential</a:t>
            </a:r>
            <a:r>
              <a:rPr lang="en-US" sz="3000" dirty="0" smtClean="0">
                <a:latin typeface="Times New Roman" pitchFamily="18" charset="0"/>
                <a:cs typeface="Times New Roman" pitchFamily="18" charset="0"/>
              </a:rPr>
              <a:t>.</a:t>
            </a:r>
          </a:p>
          <a:p>
            <a:endParaRPr lang="en-US" sz="3000" dirty="0">
              <a:latin typeface="Times New Roman" pitchFamily="18" charset="0"/>
              <a:cs typeface="Times New Roman" pitchFamily="18" charset="0"/>
            </a:endParaRPr>
          </a:p>
          <a:p>
            <a:r>
              <a:rPr lang="en-US" sz="3000" b="1" dirty="0">
                <a:latin typeface="Times New Roman" pitchFamily="18" charset="0"/>
                <a:cs typeface="Times New Roman" pitchFamily="18" charset="0"/>
              </a:rPr>
              <a:t>Self-actualization</a:t>
            </a:r>
            <a:r>
              <a:rPr lang="en-US" sz="3000" dirty="0">
                <a:latin typeface="Times New Roman" pitchFamily="18" charset="0"/>
                <a:cs typeface="Times New Roman" pitchFamily="18" charset="0"/>
              </a:rPr>
              <a:t>: </a:t>
            </a:r>
            <a:r>
              <a:rPr lang="en-US" sz="3000" dirty="0" smtClean="0">
                <a:latin typeface="Times New Roman" pitchFamily="18" charset="0"/>
                <a:cs typeface="Times New Roman" pitchFamily="18" charset="0"/>
              </a:rPr>
              <a:t>The </a:t>
            </a:r>
            <a:r>
              <a:rPr lang="en-US" sz="3000" dirty="0">
                <a:latin typeface="Times New Roman" pitchFamily="18" charset="0"/>
                <a:cs typeface="Times New Roman" pitchFamily="18" charset="0"/>
              </a:rPr>
              <a:t>need to be good, to be fully alive, and to find meaning in life</a:t>
            </a:r>
            <a:r>
              <a:rPr lang="en-US" sz="3000" dirty="0" smtClean="0">
                <a:latin typeface="Times New Roman" pitchFamily="18" charset="0"/>
                <a:cs typeface="Times New Roman" pitchFamily="18" charset="0"/>
              </a:rPr>
              <a:t>.</a:t>
            </a:r>
          </a:p>
          <a:p>
            <a:endParaRPr lang="en-US" sz="3000" dirty="0">
              <a:latin typeface="Times New Roman" pitchFamily="18" charset="0"/>
              <a:cs typeface="Times New Roman" pitchFamily="18" charset="0"/>
            </a:endParaRPr>
          </a:p>
          <a:p>
            <a:pPr marL="0" indent="0">
              <a:buNone/>
            </a:pPr>
            <a:endParaRPr lang="en-US" dirty="0"/>
          </a:p>
        </p:txBody>
      </p:sp>
      <p:sp>
        <p:nvSpPr>
          <p:cNvPr id="2" name="Title 1"/>
          <p:cNvSpPr>
            <a:spLocks noGrp="1"/>
          </p:cNvSpPr>
          <p:nvPr>
            <p:ph type="title"/>
          </p:nvPr>
        </p:nvSpPr>
        <p:spPr/>
        <p:txBody>
          <a:bodyPr/>
          <a:lstStyle/>
          <a:p>
            <a:r>
              <a:rPr lang="en-US" dirty="0" smtClean="0"/>
              <a:t>Important Terms</a:t>
            </a:r>
            <a:endParaRPr lang="en-US" dirty="0"/>
          </a:p>
        </p:txBody>
      </p:sp>
    </p:spTree>
    <p:extLst>
      <p:ext uri="{BB962C8B-B14F-4D97-AF65-F5344CB8AC3E}">
        <p14:creationId xmlns:p14="http://schemas.microsoft.com/office/powerpoint/2010/main" val="297778736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marL="393192" lvl="1" indent="0">
              <a:buNone/>
            </a:pPr>
            <a:r>
              <a:rPr lang="en-US" sz="2800" dirty="0" smtClean="0"/>
              <a:t>Developed in the 1950’ and 1960’s as an optimistic option to the more pessimistic views of </a:t>
            </a:r>
            <a:r>
              <a:rPr lang="en-US" sz="2800" i="1" dirty="0" smtClean="0"/>
              <a:t>psychoanalysis</a:t>
            </a:r>
            <a:r>
              <a:rPr lang="en-US" sz="2800" dirty="0" smtClean="0"/>
              <a:t> and </a:t>
            </a:r>
            <a:r>
              <a:rPr lang="en-US" sz="2800" i="1" dirty="0" smtClean="0"/>
              <a:t>behaviorism</a:t>
            </a:r>
            <a:r>
              <a:rPr lang="en-US" sz="2800" dirty="0" smtClean="0"/>
              <a:t>.</a:t>
            </a:r>
          </a:p>
          <a:p>
            <a:endParaRPr lang="en-US" dirty="0" smtClean="0"/>
          </a:p>
          <a:p>
            <a:r>
              <a:rPr lang="en-US" dirty="0" smtClean="0"/>
              <a:t>Emphasized a positive, optimistic view of human nature that highlights people’s inherent goodness and their potential for growth.</a:t>
            </a:r>
          </a:p>
        </p:txBody>
      </p:sp>
      <p:sp>
        <p:nvSpPr>
          <p:cNvPr id="2" name="Title 1"/>
          <p:cNvSpPr>
            <a:spLocks noGrp="1"/>
          </p:cNvSpPr>
          <p:nvPr>
            <p:ph type="title"/>
          </p:nvPr>
        </p:nvSpPr>
        <p:spPr/>
        <p:txBody>
          <a:bodyPr/>
          <a:lstStyle/>
          <a:p>
            <a:r>
              <a:rPr lang="en-US" dirty="0" smtClean="0"/>
              <a:t>Background</a:t>
            </a:r>
            <a:endParaRPr lang="en-US" dirty="0"/>
          </a:p>
        </p:txBody>
      </p:sp>
    </p:spTree>
    <p:extLst>
      <p:ext uri="{BB962C8B-B14F-4D97-AF65-F5344CB8AC3E}">
        <p14:creationId xmlns:p14="http://schemas.microsoft.com/office/powerpoint/2010/main" val="117286064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lvl="0"/>
            <a:r>
              <a:rPr lang="en-US" dirty="0" smtClean="0"/>
              <a:t>Abraham Maslow(1908 </a:t>
            </a:r>
            <a:r>
              <a:rPr lang="en-US" dirty="0"/>
              <a:t>– 1970</a:t>
            </a:r>
            <a:r>
              <a:rPr lang="en-US" dirty="0" smtClean="0"/>
              <a:t>)</a:t>
            </a:r>
          </a:p>
          <a:p>
            <a:pPr lvl="1"/>
            <a:r>
              <a:rPr lang="en-US" sz="2400" i="1" dirty="0" smtClean="0"/>
              <a:t>A Theory of Human Motivation </a:t>
            </a:r>
            <a:r>
              <a:rPr lang="en-US" sz="2400" dirty="0" smtClean="0"/>
              <a:t>- Hierarchy of </a:t>
            </a:r>
            <a:r>
              <a:rPr lang="en-US" sz="2400" dirty="0" smtClean="0"/>
              <a:t>needs</a:t>
            </a:r>
          </a:p>
          <a:p>
            <a:pPr lvl="1"/>
            <a:endParaRPr lang="en-US" sz="2400" dirty="0"/>
          </a:p>
          <a:p>
            <a:pPr lvl="0"/>
            <a:r>
              <a:rPr lang="en-US" dirty="0" smtClean="0"/>
              <a:t>Carl Rogers </a:t>
            </a:r>
            <a:r>
              <a:rPr lang="en-US" dirty="0"/>
              <a:t>(1902 – 1987</a:t>
            </a:r>
            <a:r>
              <a:rPr lang="en-US" dirty="0" smtClean="0"/>
              <a:t>)</a:t>
            </a:r>
          </a:p>
          <a:p>
            <a:pPr lvl="1"/>
            <a:r>
              <a:rPr lang="en-US" sz="2400" i="1" dirty="0" smtClean="0"/>
              <a:t>Client-Centered Therapy – Describes </a:t>
            </a:r>
            <a:r>
              <a:rPr lang="en-US" sz="2400" i="1" dirty="0"/>
              <a:t>h</a:t>
            </a:r>
            <a:r>
              <a:rPr lang="en-US" sz="2400" i="1" dirty="0" smtClean="0"/>
              <a:t>umanistic </a:t>
            </a:r>
            <a:r>
              <a:rPr lang="en-US" sz="2400" i="1" dirty="0" smtClean="0"/>
              <a:t>theory</a:t>
            </a:r>
            <a:endParaRPr lang="en-US" sz="2400" i="1" dirty="0"/>
          </a:p>
        </p:txBody>
      </p:sp>
      <p:sp>
        <p:nvSpPr>
          <p:cNvPr id="2" name="Title 1"/>
          <p:cNvSpPr>
            <a:spLocks noGrp="1"/>
          </p:cNvSpPr>
          <p:nvPr>
            <p:ph type="title"/>
          </p:nvPr>
        </p:nvSpPr>
        <p:spPr/>
        <p:txBody>
          <a:bodyPr>
            <a:normAutofit fontScale="90000"/>
          </a:bodyPr>
          <a:lstStyle/>
          <a:p>
            <a:r>
              <a:rPr lang="en-US" dirty="0" smtClean="0"/>
              <a:t>Major thinkers in humanistic psychology</a:t>
            </a:r>
            <a:endParaRPr lang="en-US" dirty="0"/>
          </a:p>
        </p:txBody>
      </p:sp>
    </p:spTree>
    <p:extLst>
      <p:ext uri="{BB962C8B-B14F-4D97-AF65-F5344CB8AC3E}">
        <p14:creationId xmlns:p14="http://schemas.microsoft.com/office/powerpoint/2010/main" val="167899400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92500"/>
          </a:bodyPr>
          <a:lstStyle/>
          <a:p>
            <a:r>
              <a:rPr lang="en-US" dirty="0" smtClean="0"/>
              <a:t> </a:t>
            </a:r>
            <a:r>
              <a:rPr lang="en-US" dirty="0"/>
              <a:t>Humanist Psychologists explain individual personality differences as arising from the various ways that the environment facilitates/blocks attempts to satisfy psychological needs</a:t>
            </a:r>
            <a:r>
              <a:rPr lang="en-US" dirty="0" smtClean="0"/>
              <a:t>.</a:t>
            </a:r>
          </a:p>
          <a:p>
            <a:endParaRPr lang="en-US" dirty="0"/>
          </a:p>
          <a:p>
            <a:endParaRPr lang="en-US" dirty="0"/>
          </a:p>
          <a:p>
            <a:r>
              <a:rPr lang="en-US" dirty="0" smtClean="0"/>
              <a:t>Research </a:t>
            </a:r>
            <a:r>
              <a:rPr lang="en-US" dirty="0"/>
              <a:t>indicated that when people shape their goals that do not match their true nature and capabilities they are less likely to be happy than those whose lives and goals do match them</a:t>
            </a:r>
            <a:r>
              <a:rPr lang="en-US" dirty="0" smtClean="0"/>
              <a:t>.</a:t>
            </a:r>
            <a:endParaRPr lang="en-US" dirty="0"/>
          </a:p>
          <a:p>
            <a:pPr marL="109728" indent="0">
              <a:buNone/>
            </a:pPr>
            <a:endParaRPr lang="en-US" dirty="0"/>
          </a:p>
        </p:txBody>
      </p:sp>
      <p:sp>
        <p:nvSpPr>
          <p:cNvPr id="2" name="Title 1"/>
          <p:cNvSpPr>
            <a:spLocks noGrp="1"/>
          </p:cNvSpPr>
          <p:nvPr>
            <p:ph type="title"/>
          </p:nvPr>
        </p:nvSpPr>
        <p:spPr/>
        <p:txBody>
          <a:bodyPr/>
          <a:lstStyle/>
          <a:p>
            <a:r>
              <a:rPr lang="en-US" dirty="0" smtClean="0"/>
              <a:t>Theory</a:t>
            </a:r>
            <a:endParaRPr lang="en-US" dirty="0"/>
          </a:p>
        </p:txBody>
      </p:sp>
    </p:spTree>
    <p:extLst>
      <p:ext uri="{BB962C8B-B14F-4D97-AF65-F5344CB8AC3E}">
        <p14:creationId xmlns:p14="http://schemas.microsoft.com/office/powerpoint/2010/main" val="270503620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a:t>Humanistic therapies assume that human nature is generally positive, and they emphasize the natural tendency of each individual to strive for personal improvement</a:t>
            </a:r>
            <a:r>
              <a:rPr lang="en-US" dirty="0" smtClean="0"/>
              <a:t>.</a:t>
            </a:r>
          </a:p>
          <a:p>
            <a:endParaRPr lang="en-US" dirty="0"/>
          </a:p>
          <a:p>
            <a:r>
              <a:rPr lang="en-US" dirty="0"/>
              <a:t>According to Humanistic Psychologists, problems stem from feelings of alienation and loneliness, and these feelings can be traced to failures to reach one's potential.</a:t>
            </a:r>
          </a:p>
          <a:p>
            <a:endParaRPr lang="en-US" dirty="0"/>
          </a:p>
          <a:p>
            <a:endParaRPr lang="en-US" dirty="0"/>
          </a:p>
        </p:txBody>
      </p:sp>
      <p:sp>
        <p:nvSpPr>
          <p:cNvPr id="3" name="Title 2"/>
          <p:cNvSpPr>
            <a:spLocks noGrp="1"/>
          </p:cNvSpPr>
          <p:nvPr>
            <p:ph type="title"/>
          </p:nvPr>
        </p:nvSpPr>
        <p:spPr/>
        <p:txBody>
          <a:bodyPr/>
          <a:lstStyle/>
          <a:p>
            <a:r>
              <a:rPr lang="en-US" dirty="0" smtClean="0"/>
              <a:t>Theory</a:t>
            </a:r>
            <a:endParaRPr lang="en-US" dirty="0"/>
          </a:p>
        </p:txBody>
      </p:sp>
    </p:spTree>
    <p:extLst>
      <p:ext uri="{BB962C8B-B14F-4D97-AF65-F5344CB8AC3E}">
        <p14:creationId xmlns:p14="http://schemas.microsoft.com/office/powerpoint/2010/main" val="117590840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dirty="0" smtClean="0"/>
              <a:t>One </a:t>
            </a:r>
            <a:r>
              <a:rPr lang="en-US" dirty="0" smtClean="0"/>
              <a:t>therapy used today is the Person-Centered Therapy: Assumes that all individuals have a tendency toward growth and that this growth can be facilitated by acceptance and genuine reactions from the therapist.</a:t>
            </a:r>
          </a:p>
          <a:p>
            <a:endParaRPr lang="en-US" dirty="0"/>
          </a:p>
        </p:txBody>
      </p:sp>
      <p:sp>
        <p:nvSpPr>
          <p:cNvPr id="2" name="Title 1"/>
          <p:cNvSpPr>
            <a:spLocks noGrp="1"/>
          </p:cNvSpPr>
          <p:nvPr>
            <p:ph type="title"/>
          </p:nvPr>
        </p:nvSpPr>
        <p:spPr/>
        <p:txBody>
          <a:bodyPr/>
          <a:lstStyle/>
          <a:p>
            <a:r>
              <a:rPr lang="en-US" dirty="0" smtClean="0"/>
              <a:t>Therapy</a:t>
            </a:r>
            <a:endParaRPr lang="en-US" dirty="0"/>
          </a:p>
        </p:txBody>
      </p:sp>
    </p:spTree>
    <p:extLst>
      <p:ext uri="{BB962C8B-B14F-4D97-AF65-F5344CB8AC3E}">
        <p14:creationId xmlns:p14="http://schemas.microsoft.com/office/powerpoint/2010/main" val="78118151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lvl="0"/>
            <a:r>
              <a:rPr lang="en-US" dirty="0" smtClean="0"/>
              <a:t>How </a:t>
            </a:r>
            <a:r>
              <a:rPr lang="en-US" dirty="0"/>
              <a:t>can we objectively tell if someone is </a:t>
            </a:r>
            <a:r>
              <a:rPr lang="en-US" dirty="0" smtClean="0"/>
              <a:t>self-actualized? </a:t>
            </a:r>
            <a:r>
              <a:rPr lang="en-US" dirty="0"/>
              <a:t>The answer, of course, is that we cannot. We can only rely upon the individual's own assessment of their experience</a:t>
            </a:r>
            <a:r>
              <a:rPr lang="en-US" dirty="0" smtClean="0"/>
              <a:t>.</a:t>
            </a:r>
          </a:p>
          <a:p>
            <a:pPr marL="0" lvl="0" indent="0">
              <a:buNone/>
            </a:pPr>
            <a:endParaRPr lang="en-US" dirty="0"/>
          </a:p>
          <a:p>
            <a:pPr lvl="0"/>
            <a:r>
              <a:rPr lang="en-US" dirty="0"/>
              <a:t>Another major criticism is that observations are unverifiable; there is no accurate way to measure or quantify these qualities.</a:t>
            </a:r>
          </a:p>
          <a:p>
            <a:endParaRPr lang="en-US" dirty="0"/>
          </a:p>
        </p:txBody>
      </p:sp>
      <p:sp>
        <p:nvSpPr>
          <p:cNvPr id="2" name="Title 1"/>
          <p:cNvSpPr>
            <a:spLocks noGrp="1"/>
          </p:cNvSpPr>
          <p:nvPr>
            <p:ph type="title"/>
          </p:nvPr>
        </p:nvSpPr>
        <p:spPr/>
        <p:txBody>
          <a:bodyPr/>
          <a:lstStyle/>
          <a:p>
            <a:r>
              <a:rPr lang="en-US" dirty="0" smtClean="0"/>
              <a:t>Criticism</a:t>
            </a:r>
            <a:endParaRPr lang="en-US" dirty="0"/>
          </a:p>
        </p:txBody>
      </p:sp>
    </p:spTree>
    <p:extLst>
      <p:ext uri="{BB962C8B-B14F-4D97-AF65-F5344CB8AC3E}">
        <p14:creationId xmlns:p14="http://schemas.microsoft.com/office/powerpoint/2010/main" val="51630465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85000" lnSpcReduction="20000"/>
          </a:bodyPr>
          <a:lstStyle/>
          <a:p>
            <a:pPr lvl="0"/>
            <a:r>
              <a:rPr lang="en-US" dirty="0"/>
              <a:t>One of the major strengths of humanistic psychology is that it emphasizes the role of the individual. This school of psychology gives people more credit in controlling and determining their state of mental health.</a:t>
            </a:r>
          </a:p>
          <a:p>
            <a:pPr marL="0" indent="0">
              <a:buNone/>
            </a:pPr>
            <a:r>
              <a:rPr lang="en-US" dirty="0"/>
              <a:t> </a:t>
            </a:r>
          </a:p>
          <a:p>
            <a:pPr lvl="0"/>
            <a:r>
              <a:rPr lang="en-US" dirty="0"/>
              <a:t>It also takes environmental influences into account. Rather than focusing solely on our internal thoughts and desires, humanistic psychology also credits the environment's influence on our experiences. </a:t>
            </a:r>
          </a:p>
          <a:p>
            <a:pPr marL="0" indent="0">
              <a:buNone/>
            </a:pPr>
            <a:r>
              <a:rPr lang="en-US" dirty="0"/>
              <a:t> </a:t>
            </a:r>
          </a:p>
          <a:p>
            <a:pPr lvl="0"/>
            <a:r>
              <a:rPr lang="en-US" dirty="0"/>
              <a:t>Humanistic psychology helped remove some of the stigma attached to therapy and made it more acceptable for normal, healthy individuals to explore their abilities and potential through therapy. </a:t>
            </a:r>
          </a:p>
          <a:p>
            <a:endParaRPr lang="en-US" dirty="0"/>
          </a:p>
        </p:txBody>
      </p:sp>
      <p:sp>
        <p:nvSpPr>
          <p:cNvPr id="2" name="Title 1"/>
          <p:cNvSpPr>
            <a:spLocks noGrp="1"/>
          </p:cNvSpPr>
          <p:nvPr>
            <p:ph type="title"/>
          </p:nvPr>
        </p:nvSpPr>
        <p:spPr/>
        <p:txBody>
          <a:bodyPr/>
          <a:lstStyle/>
          <a:p>
            <a:r>
              <a:rPr lang="en-US" dirty="0" smtClean="0"/>
              <a:t>Strengths</a:t>
            </a:r>
            <a:endParaRPr lang="en-US" dirty="0"/>
          </a:p>
        </p:txBody>
      </p:sp>
    </p:spTree>
    <p:extLst>
      <p:ext uri="{BB962C8B-B14F-4D97-AF65-F5344CB8AC3E}">
        <p14:creationId xmlns:p14="http://schemas.microsoft.com/office/powerpoint/2010/main" val="3519992889"/>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58</TotalTime>
  <Words>375</Words>
  <Application>Microsoft Office PowerPoint</Application>
  <PresentationFormat>On-screen Show (4:3)</PresentationFormat>
  <Paragraphs>43</Paragraphs>
  <Slides>10</Slides>
  <Notes>0</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Concourse</vt:lpstr>
      <vt:lpstr>Humanistic Theory</vt:lpstr>
      <vt:lpstr>Important Terms</vt:lpstr>
      <vt:lpstr>Background</vt:lpstr>
      <vt:lpstr>Major thinkers in humanistic psychology</vt:lpstr>
      <vt:lpstr>Theory</vt:lpstr>
      <vt:lpstr>Theory</vt:lpstr>
      <vt:lpstr>Therapy</vt:lpstr>
      <vt:lpstr>Criticism</vt:lpstr>
      <vt:lpstr>Strengths</vt:lpstr>
      <vt:lpstr>Question</vt:lpstr>
    </vt:vector>
  </TitlesOfParts>
  <Company>Hewlett-Packard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Humanistic Theory</dc:title>
  <dc:creator>Bryan</dc:creator>
  <cp:lastModifiedBy>Bryan</cp:lastModifiedBy>
  <cp:revision>9</cp:revision>
  <dcterms:created xsi:type="dcterms:W3CDTF">2012-10-30T21:51:18Z</dcterms:created>
  <dcterms:modified xsi:type="dcterms:W3CDTF">2012-11-01T15:06:53Z</dcterms:modified>
</cp:coreProperties>
</file>